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5" r:id="rId19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74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038" y="-9359"/>
            <a:ext cx="3058410" cy="153351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7322418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322494" y="0"/>
            <a:ext cx="965835" cy="916305"/>
          </a:xfrm>
          <a:custGeom>
            <a:avLst/>
            <a:gdLst/>
            <a:ahLst/>
            <a:cxnLst/>
            <a:rect l="l" t="t" r="r" b="b"/>
            <a:pathLst>
              <a:path w="965834" h="916305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w="965834" h="916305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w="965834" h="916305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322418" y="840931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322494" y="840982"/>
            <a:ext cx="965835" cy="1000125"/>
          </a:xfrm>
          <a:custGeom>
            <a:avLst/>
            <a:gdLst/>
            <a:ahLst/>
            <a:cxnLst/>
            <a:rect l="l" t="t" r="r" b="b"/>
            <a:pathLst>
              <a:path w="965834" h="1000125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w="965834" h="1000125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ln w="18718">
            <a:solidFill>
              <a:srgbClr val="36D6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297222" y="0"/>
            <a:ext cx="991235" cy="1841500"/>
          </a:xfrm>
          <a:custGeom>
            <a:avLst/>
            <a:gdLst/>
            <a:ahLst/>
            <a:cxnLst/>
            <a:rect l="l" t="t" r="r" b="b"/>
            <a:pathLst>
              <a:path w="991234" h="1841500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ln w="38157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601057" y="2326970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601124" y="232700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90" h="440689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ln w="18718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952217" y="8116558"/>
            <a:ext cx="3336290" cy="2171065"/>
          </a:xfrm>
          <a:custGeom>
            <a:avLst/>
            <a:gdLst/>
            <a:ahLst/>
            <a:cxnLst/>
            <a:rect l="l" t="t" r="r" b="b"/>
            <a:pathLst>
              <a:path w="3336290" h="2171065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w="3336290" h="2171065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w="3336290" h="2171065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w="3336290" h="2171065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w="3336290" h="2171065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w="3336290" h="2171065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w="3336290" h="2171065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w="3336290" h="2171065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w="3336290" h="2171065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w="3336290" h="2171065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w="3336290" h="2171065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w="3336290" h="2171065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w="3336290" h="2171065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656433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5656492" y="9899192"/>
            <a:ext cx="304165" cy="304165"/>
          </a:xfrm>
          <a:custGeom>
            <a:avLst/>
            <a:gdLst/>
            <a:ahLst/>
            <a:cxnLst/>
            <a:rect l="l" t="t" r="r" b="b"/>
            <a:pathLst>
              <a:path w="304165" h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9769798"/>
            <a:ext cx="576580" cy="517525"/>
          </a:xfrm>
          <a:custGeom>
            <a:avLst/>
            <a:gdLst/>
            <a:ahLst/>
            <a:cxnLst/>
            <a:rect l="l" t="t" r="r" b="b"/>
            <a:pathLst>
              <a:path w="576580" h="517525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ln w="18719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hyagovieira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github.com/HyAgOsK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E7419D8-311E-B975-FAC6-B7DBE72D9A96}"/>
              </a:ext>
            </a:extLst>
          </p:cNvPr>
          <p:cNvSpPr txBox="1"/>
          <p:nvPr/>
        </p:nvSpPr>
        <p:spPr>
          <a:xfrm>
            <a:off x="1263650" y="1949450"/>
            <a:ext cx="15773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0" spc="-819" dirty="0">
                <a:latin typeface="Liberation Sans Narrow"/>
              </a:rPr>
              <a:t>Rastreamento e controle de mobilidade de trânsito em universidades</a:t>
            </a:r>
            <a:endParaRPr lang="pt-BR" sz="12000" dirty="0">
              <a:latin typeface="Liberation Sans Narro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DBF49B-FB68-10DC-9A7E-0F7F49F06B0D}"/>
              </a:ext>
            </a:extLst>
          </p:cNvPr>
          <p:cNvSpPr txBox="1"/>
          <p:nvPr/>
        </p:nvSpPr>
        <p:spPr>
          <a:xfrm>
            <a:off x="11360150" y="8045450"/>
            <a:ext cx="63129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Liberation Sans Narrow"/>
              </a:rPr>
              <a:t>Hyago Vieira Leme Barbosa Silva</a:t>
            </a:r>
          </a:p>
          <a:p>
            <a:r>
              <a:rPr lang="pt-BR" sz="3200" dirty="0">
                <a:latin typeface="Liberation Sans Narrow"/>
              </a:rPr>
              <a:t>hyago.silva@mtel.inatel.br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34276" y="81064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518441" y="1795041"/>
            <a:ext cx="7250430" cy="17395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25"/>
              </a:spcBef>
            </a:pPr>
            <a:r>
              <a:rPr lang="pt-BR" spc="-90" dirty="0"/>
              <a:t>Escalabilidade e flexibilidade</a:t>
            </a:r>
            <a:endParaRPr spc="-55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10B7D8B-F70B-1A96-50EC-AF11C3B9F683}"/>
              </a:ext>
            </a:extLst>
          </p:cNvPr>
          <p:cNvSpPr txBox="1"/>
          <p:nvPr/>
        </p:nvSpPr>
        <p:spPr>
          <a:xfrm>
            <a:off x="4575037" y="4387850"/>
            <a:ext cx="915062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Liberation Sans Narrow"/>
              </a:rPr>
              <a:t>A computação periférica oferece escalabilidade e flexibilidade aos sistemas de localização de veículos, permitindo uma afetação eficiente de recursos e a adaptabilidade a exigências operacionais variáveis. Esta capacidade dinâmica Esta capacidade dinâmica apoia as necessidades em evolução da gestão dos transportes.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2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3"/>
              <a:ext cx="126712" cy="19720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610182" y="1184186"/>
            <a:ext cx="12221210" cy="776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4900" spc="-470" dirty="0"/>
              <a:t>Resultados e problemas</a:t>
            </a:r>
            <a:endParaRPr sz="4900" dirty="0"/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361" y="6056231"/>
            <a:ext cx="7219949" cy="32099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3156" y="6056231"/>
            <a:ext cx="7219949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610182" y="1184186"/>
            <a:ext cx="608076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590" dirty="0"/>
              <a:t>Custos considerados</a:t>
            </a:r>
            <a:endParaRPr spc="-400" dirty="0"/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0375" y="6067925"/>
            <a:ext cx="7219949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2802" y="1"/>
            <a:ext cx="5875134" cy="102869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2963" y="1848739"/>
            <a:ext cx="628777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-185" dirty="0"/>
              <a:t>Edge</a:t>
            </a:r>
            <a:r>
              <a:rPr sz="2950" spc="-235" dirty="0"/>
              <a:t> </a:t>
            </a:r>
            <a:r>
              <a:rPr sz="2950" spc="-105" dirty="0"/>
              <a:t>Computing</a:t>
            </a:r>
            <a:r>
              <a:rPr sz="2950" spc="-235" dirty="0"/>
              <a:t> </a:t>
            </a:r>
            <a:r>
              <a:rPr sz="2950" spc="-114" dirty="0"/>
              <a:t>Use</a:t>
            </a:r>
            <a:r>
              <a:rPr sz="2950" spc="-229" dirty="0"/>
              <a:t> </a:t>
            </a:r>
            <a:r>
              <a:rPr sz="2950" spc="-215" dirty="0"/>
              <a:t>Cases</a:t>
            </a:r>
            <a:r>
              <a:rPr sz="2950" spc="-235" dirty="0"/>
              <a:t> </a:t>
            </a:r>
            <a:r>
              <a:rPr sz="2950" spc="-30" dirty="0"/>
              <a:t>in</a:t>
            </a:r>
            <a:r>
              <a:rPr sz="2950" spc="-229" dirty="0"/>
              <a:t> </a:t>
            </a:r>
            <a:r>
              <a:rPr sz="2950" spc="-75" dirty="0"/>
              <a:t>Vehicle</a:t>
            </a:r>
            <a:r>
              <a:rPr sz="2950" spc="-235" dirty="0"/>
              <a:t> </a:t>
            </a:r>
            <a:r>
              <a:rPr sz="2950" spc="-80" dirty="0"/>
              <a:t>Tracking</a:t>
            </a:r>
            <a:endParaRPr sz="295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79167" y="3114154"/>
            <a:ext cx="1268996" cy="1815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304" y="3433089"/>
            <a:ext cx="2213704" cy="3238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7165" y="3433089"/>
            <a:ext cx="2152764" cy="3238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62963" y="2949263"/>
            <a:ext cx="6901180" cy="23933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298065" marR="5080" indent="-2286000">
              <a:lnSpc>
                <a:spcPts val="3070"/>
              </a:lnSpc>
              <a:spcBef>
                <a:spcPts val="240"/>
              </a:spcBef>
              <a:tabLst>
                <a:tab pos="2447925" algn="l"/>
                <a:tab pos="4766945" algn="l"/>
              </a:tabLst>
            </a:pPr>
            <a:r>
              <a:rPr sz="2600" spc="-10" dirty="0">
                <a:latin typeface="Trebuchet MS"/>
                <a:cs typeface="Trebuchet MS"/>
              </a:rPr>
              <a:t>Various</a:t>
            </a:r>
            <a:r>
              <a:rPr sz="2600" dirty="0">
                <a:latin typeface="Trebuchet MS"/>
                <a:cs typeface="Trebuchet MS"/>
              </a:rPr>
              <a:t>		</a:t>
            </a:r>
            <a:r>
              <a:rPr sz="2600" spc="-105" dirty="0">
                <a:latin typeface="Trebuchet MS"/>
                <a:cs typeface="Trebuchet MS"/>
              </a:rPr>
              <a:t>demonstrate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effectiveness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of in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-325" dirty="0">
                <a:latin typeface="Trebuchet MS"/>
                <a:cs typeface="Trebuchet MS"/>
              </a:rPr>
              <a:t>,</a:t>
            </a:r>
            <a:r>
              <a:rPr sz="2600" spc="-24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including</a:t>
            </a:r>
            <a:r>
              <a:rPr sz="2600" spc="-23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real-</a:t>
            </a:r>
            <a:endParaRPr sz="2600">
              <a:latin typeface="Trebuchet MS"/>
              <a:cs typeface="Trebuchet MS"/>
            </a:endParaRPr>
          </a:p>
          <a:p>
            <a:pPr marL="12700" marR="212725">
              <a:lnSpc>
                <a:spcPts val="3080"/>
              </a:lnSpc>
              <a:spcBef>
                <a:spcPts val="75"/>
              </a:spcBef>
            </a:pPr>
            <a:r>
              <a:rPr sz="2600" spc="-125" dirty="0">
                <a:latin typeface="Trebuchet MS"/>
                <a:cs typeface="Trebuchet MS"/>
              </a:rPr>
              <a:t>time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route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optimization,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predictive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maintenance, </a:t>
            </a:r>
            <a:r>
              <a:rPr sz="2600" spc="-55" dirty="0">
                <a:latin typeface="Trebuchet MS"/>
                <a:cs typeface="Trebuchet MS"/>
              </a:rPr>
              <a:t>and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driver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behavior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analysis.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95" dirty="0">
                <a:latin typeface="Trebuchet MS"/>
                <a:cs typeface="Trebuchet MS"/>
              </a:rPr>
              <a:t>These</a:t>
            </a:r>
            <a:r>
              <a:rPr sz="2600" spc="-2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applications</a:t>
            </a:r>
            <a:endParaRPr sz="2600">
              <a:latin typeface="Trebuchet MS"/>
              <a:cs typeface="Trebuchet MS"/>
            </a:endParaRPr>
          </a:p>
          <a:p>
            <a:pPr marL="12700" marR="654685">
              <a:lnSpc>
                <a:spcPts val="3080"/>
              </a:lnSpc>
              <a:spcBef>
                <a:spcPts val="65"/>
              </a:spcBef>
            </a:pPr>
            <a:r>
              <a:rPr sz="2600" spc="-65" dirty="0">
                <a:latin typeface="Trebuchet MS"/>
                <a:cs typeface="Trebuchet MS"/>
              </a:rPr>
              <a:t>showcase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25" dirty="0">
                <a:latin typeface="Trebuchet MS"/>
                <a:cs typeface="Trebuchet MS"/>
              </a:rPr>
              <a:t>the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potential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of</a:t>
            </a:r>
            <a:r>
              <a:rPr sz="2600" spc="-22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edge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computing</a:t>
            </a:r>
            <a:r>
              <a:rPr sz="2600" spc="-22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for </a:t>
            </a:r>
            <a:r>
              <a:rPr sz="2600" spc="-95" dirty="0">
                <a:latin typeface="Trebuchet MS"/>
                <a:cs typeface="Trebuchet MS"/>
              </a:rPr>
              <a:t>transforming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transportation</a:t>
            </a:r>
            <a:r>
              <a:rPr sz="2600" spc="-170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Trebuchet MS"/>
                <a:cs typeface="Trebuchet MS"/>
              </a:rPr>
              <a:t>management.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36623" y="-10089"/>
            <a:ext cx="1019175" cy="1016635"/>
            <a:chOff x="17036623" y="-10089"/>
            <a:chExt cx="1019175" cy="1016635"/>
          </a:xfrm>
        </p:grpSpPr>
        <p:sp>
          <p:nvSpPr>
            <p:cNvPr id="3" name="object 3"/>
            <p:cNvSpPr/>
            <p:nvPr/>
          </p:nvSpPr>
          <p:spPr>
            <a:xfrm>
              <a:off x="17045939" y="-72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45982" y="-72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384354" y="1300921"/>
            <a:ext cx="323215" cy="322580"/>
            <a:chOff x="17384354" y="1300921"/>
            <a:chExt cx="323215" cy="322580"/>
          </a:xfrm>
        </p:grpSpPr>
        <p:sp>
          <p:nvSpPr>
            <p:cNvPr id="6" name="object 6"/>
            <p:cNvSpPr/>
            <p:nvPr/>
          </p:nvSpPr>
          <p:spPr>
            <a:xfrm>
              <a:off x="17393794" y="131028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55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504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23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85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55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75641" y="2159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393713" y="1310280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0" y="151916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54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606"/>
                  </a:lnTo>
                  <a:lnTo>
                    <a:pt x="128144" y="2158"/>
                  </a:lnTo>
                  <a:lnTo>
                    <a:pt x="136145" y="723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67768" y="723"/>
                  </a:lnTo>
                  <a:lnTo>
                    <a:pt x="175769" y="2158"/>
                  </a:lnTo>
                  <a:lnTo>
                    <a:pt x="183643" y="3606"/>
                  </a:lnTo>
                  <a:lnTo>
                    <a:pt x="191517" y="5041"/>
                  </a:lnTo>
                  <a:lnTo>
                    <a:pt x="228221" y="20167"/>
                  </a:lnTo>
                  <a:lnTo>
                    <a:pt x="259209" y="44640"/>
                  </a:lnTo>
                  <a:lnTo>
                    <a:pt x="265051" y="50405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54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16"/>
                  </a:lnTo>
                  <a:lnTo>
                    <a:pt x="303152" y="151916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87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16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-9359" y="7912075"/>
            <a:ext cx="1203325" cy="2383790"/>
            <a:chOff x="-9359" y="7912075"/>
            <a:chExt cx="1203325" cy="2383790"/>
          </a:xfrm>
        </p:grpSpPr>
        <p:sp>
          <p:nvSpPr>
            <p:cNvPr id="9" name="object 9"/>
            <p:cNvSpPr/>
            <p:nvPr/>
          </p:nvSpPr>
          <p:spPr>
            <a:xfrm>
              <a:off x="0" y="7923707"/>
              <a:ext cx="1184910" cy="2362200"/>
            </a:xfrm>
            <a:custGeom>
              <a:avLst/>
              <a:gdLst/>
              <a:ahLst/>
              <a:cxnLst/>
              <a:rect l="l" t="t" r="r" b="b"/>
              <a:pathLst>
                <a:path w="1184910" h="236220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w="1184910" h="236220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w="1184910" h="236220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w="1184910" h="236220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w="1184910" h="236220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w="1184910" h="236220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21435"/>
              <a:ext cx="1184910" cy="2364740"/>
            </a:xfrm>
            <a:custGeom>
              <a:avLst/>
              <a:gdLst/>
              <a:ahLst/>
              <a:cxnLst/>
              <a:rect l="l" t="t" r="r" b="b"/>
              <a:pathLst>
                <a:path w="1184910" h="236474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w="1184910" h="236474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w="1184910" h="236474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w="1184910" h="236474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w="1184910" h="236474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w="1184910" h="236474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2" y="9276470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4" h="829945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628" y="7936560"/>
              <a:ext cx="14604" cy="1157605"/>
            </a:xfrm>
            <a:custGeom>
              <a:avLst/>
              <a:gdLst/>
              <a:ahLst/>
              <a:cxnLst/>
              <a:rect l="l" t="t" r="r" b="b"/>
              <a:pathLst>
                <a:path w="14604" h="1157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09854"/>
              <a:ext cx="126712" cy="19720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7210098" y="8875438"/>
            <a:ext cx="671195" cy="669290"/>
            <a:chOff x="17210098" y="8875438"/>
            <a:chExt cx="671195" cy="669290"/>
          </a:xfrm>
        </p:grpSpPr>
        <p:sp>
          <p:nvSpPr>
            <p:cNvPr id="17" name="object 17"/>
            <p:cNvSpPr/>
            <p:nvPr/>
          </p:nvSpPr>
          <p:spPr>
            <a:xfrm>
              <a:off x="17219549" y="8884793"/>
              <a:ext cx="652145" cy="650240"/>
            </a:xfrm>
            <a:custGeom>
              <a:avLst/>
              <a:gdLst/>
              <a:ahLst/>
              <a:cxnLst/>
              <a:rect l="l" t="t" r="r" b="b"/>
              <a:pathLst>
                <a:path w="652144" h="650240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19457" y="8884797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24879" y="848158"/>
            <a:ext cx="459740" cy="459740"/>
            <a:chOff x="524879" y="848158"/>
            <a:chExt cx="459740" cy="459740"/>
          </a:xfrm>
        </p:grpSpPr>
        <p:sp>
          <p:nvSpPr>
            <p:cNvPr id="20" name="object 20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42"/>
                  </a:lnTo>
                  <a:lnTo>
                    <a:pt x="3601" y="185737"/>
                  </a:lnTo>
                  <a:lnTo>
                    <a:pt x="720" y="208775"/>
                  </a:lnTo>
                  <a:lnTo>
                    <a:pt x="720" y="220294"/>
                  </a:lnTo>
                  <a:lnTo>
                    <a:pt x="0" y="220294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78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57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94"/>
                  </a:lnTo>
                  <a:lnTo>
                    <a:pt x="440566" y="208775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65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4238" y="8575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6" y="220294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78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60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57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94"/>
                  </a:lnTo>
                  <a:lnTo>
                    <a:pt x="720" y="220294"/>
                  </a:lnTo>
                  <a:lnTo>
                    <a:pt x="720" y="208775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42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82"/>
                  </a:lnTo>
                  <a:lnTo>
                    <a:pt x="120218" y="24485"/>
                  </a:lnTo>
                  <a:lnTo>
                    <a:pt x="141818" y="15125"/>
                  </a:lnTo>
                  <a:lnTo>
                    <a:pt x="152613" y="10807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65"/>
                  </a:lnTo>
                  <a:lnTo>
                    <a:pt x="277153" y="7924"/>
                  </a:lnTo>
                  <a:lnTo>
                    <a:pt x="320347" y="24485"/>
                  </a:lnTo>
                  <a:lnTo>
                    <a:pt x="358501" y="49682"/>
                  </a:lnTo>
                  <a:lnTo>
                    <a:pt x="367139" y="56870"/>
                  </a:lnTo>
                  <a:lnTo>
                    <a:pt x="398095" y="91427"/>
                  </a:lnTo>
                  <a:lnTo>
                    <a:pt x="421129" y="131025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42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75"/>
                  </a:lnTo>
                  <a:lnTo>
                    <a:pt x="440566" y="220294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610182" y="1184186"/>
            <a:ext cx="9882505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560" dirty="0"/>
              <a:t>Tendência para computação de borda</a:t>
            </a:r>
            <a:endParaRPr spc="-445" dirty="0"/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361" y="6056236"/>
            <a:ext cx="7219949" cy="32099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3156" y="6056236"/>
            <a:ext cx="7219949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9"/>
                  </a:lnTo>
                  <a:lnTo>
                    <a:pt x="745314" y="580204"/>
                  </a:lnTo>
                  <a:lnTo>
                    <a:pt x="707659" y="607559"/>
                  </a:lnTo>
                  <a:lnTo>
                    <a:pt x="672171" y="637964"/>
                  </a:lnTo>
                  <a:lnTo>
                    <a:pt x="639149" y="671109"/>
                  </a:lnTo>
                  <a:lnTo>
                    <a:pt x="608893" y="706685"/>
                  </a:lnTo>
                  <a:lnTo>
                    <a:pt x="581701" y="744383"/>
                  </a:lnTo>
                  <a:lnTo>
                    <a:pt x="557872" y="783893"/>
                  </a:lnTo>
                  <a:lnTo>
                    <a:pt x="537705" y="824905"/>
                  </a:lnTo>
                  <a:lnTo>
                    <a:pt x="521499" y="867110"/>
                  </a:lnTo>
                  <a:lnTo>
                    <a:pt x="509553" y="910199"/>
                  </a:lnTo>
                  <a:lnTo>
                    <a:pt x="502166" y="953862"/>
                  </a:lnTo>
                  <a:lnTo>
                    <a:pt x="499637" y="997790"/>
                  </a:lnTo>
                  <a:lnTo>
                    <a:pt x="497109" y="953862"/>
                  </a:lnTo>
                  <a:lnTo>
                    <a:pt x="489724" y="910199"/>
                  </a:lnTo>
                  <a:lnTo>
                    <a:pt x="477781" y="867110"/>
                  </a:lnTo>
                  <a:lnTo>
                    <a:pt x="461582" y="824905"/>
                  </a:lnTo>
                  <a:lnTo>
                    <a:pt x="441425" y="783893"/>
                  </a:lnTo>
                  <a:lnTo>
                    <a:pt x="417610" y="744383"/>
                  </a:lnTo>
                  <a:lnTo>
                    <a:pt x="390437" y="706685"/>
                  </a:lnTo>
                  <a:lnTo>
                    <a:pt x="360207" y="671109"/>
                  </a:lnTo>
                  <a:lnTo>
                    <a:pt x="327219" y="637964"/>
                  </a:lnTo>
                  <a:lnTo>
                    <a:pt x="291772" y="607559"/>
                  </a:lnTo>
                  <a:lnTo>
                    <a:pt x="254167" y="580204"/>
                  </a:lnTo>
                  <a:lnTo>
                    <a:pt x="214703" y="556209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2963" y="1848739"/>
            <a:ext cx="4420235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10"/>
              </a:spcBef>
            </a:pPr>
            <a:r>
              <a:rPr lang="pt-BR" sz="2800" spc="-155" dirty="0"/>
              <a:t>Implementação da solução</a:t>
            </a: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452" y="1342059"/>
            <a:ext cx="6838949" cy="760095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4610736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345" dirty="0"/>
              <a:t>Estudo de caso</a:t>
            </a:r>
            <a:endParaRPr spc="-195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A5E377-E295-B885-9A3A-78D03441889C}"/>
              </a:ext>
            </a:extLst>
          </p:cNvPr>
          <p:cNvSpPr txBox="1"/>
          <p:nvPr/>
        </p:nvSpPr>
        <p:spPr>
          <a:xfrm>
            <a:off x="412102" y="3778250"/>
            <a:ext cx="915035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 exploração de estudos de casos reais de implementação de computação periférica no seguimento de </a:t>
            </a:r>
            <a:r>
              <a:rPr lang="pt-BR" sz="3200" dirty="0">
                <a:latin typeface="Liberation Sans Narrow"/>
              </a:rPr>
              <a:t>veículos</a:t>
            </a:r>
            <a:r>
              <a:rPr lang="pt-BR" sz="3200" dirty="0"/>
              <a:t> fornece informações valiosas sobre os benefícios tangíveis e os desafios enfrentados pelas organizações. Estes exemplos demonstram o impacto transformador da computação periférica na gestão dos transportes.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3" name="object 3"/>
            <p:cNvSpPr/>
            <p:nvPr/>
          </p:nvSpPr>
          <p:spPr>
            <a:xfrm>
              <a:off x="16611852" y="0"/>
              <a:ext cx="1676400" cy="4457700"/>
            </a:xfrm>
            <a:custGeom>
              <a:avLst/>
              <a:gdLst/>
              <a:ahLst/>
              <a:cxnLst/>
              <a:rect l="l" t="t" r="r" b="b"/>
              <a:pathLst>
                <a:path w="1676400" h="44577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w="1676400" h="44577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w="1676400" h="44577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w="1676400" h="44577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w="1676400" h="44577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w="1676400" h="44577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w="1676400" h="44577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w="1676400" h="44577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w="1676400" h="44577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w="1676400" h="44577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w="1676400" h="44577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025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0219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78" y="8342270"/>
            <a:ext cx="1062355" cy="1963420"/>
            <a:chOff x="-19078" y="8342270"/>
            <a:chExt cx="1062355" cy="1963420"/>
          </a:xfrm>
        </p:grpSpPr>
        <p:sp>
          <p:nvSpPr>
            <p:cNvPr id="7" name="object 7"/>
            <p:cNvSpPr/>
            <p:nvPr/>
          </p:nvSpPr>
          <p:spPr>
            <a:xfrm>
              <a:off x="-14" y="9286510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14" y="9286505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4" y="8360638"/>
              <a:ext cx="998219" cy="1000125"/>
            </a:xfrm>
            <a:custGeom>
              <a:avLst/>
              <a:gdLst/>
              <a:ahLst/>
              <a:cxnLst/>
              <a:rect l="l" t="t" r="r" b="b"/>
              <a:pathLst>
                <a:path w="998219" h="1000125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361349"/>
              <a:ext cx="1024255" cy="1925320"/>
            </a:xfrm>
            <a:custGeom>
              <a:avLst/>
              <a:gdLst/>
              <a:ahLst/>
              <a:cxnLst/>
              <a:rect l="l" t="t" r="r" b="b"/>
              <a:pathLst>
                <a:path w="1024255" h="1925320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0002" y="7424637"/>
            <a:ext cx="459740" cy="459740"/>
            <a:chOff x="270002" y="7424637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360" y="743399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7400944" y="8980552"/>
            <a:ext cx="459740" cy="459740"/>
            <a:chOff x="17400944" y="8980552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410302" y="898991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ln w="18716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44079" y="781200"/>
            <a:ext cx="591820" cy="590550"/>
            <a:chOff x="1144079" y="781200"/>
            <a:chExt cx="591820" cy="590550"/>
          </a:xfrm>
        </p:grpSpPr>
        <p:sp>
          <p:nvSpPr>
            <p:cNvPr id="19" name="object 19"/>
            <p:cNvSpPr/>
            <p:nvPr/>
          </p:nvSpPr>
          <p:spPr>
            <a:xfrm>
              <a:off x="1153438" y="790562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3437" y="790558"/>
              <a:ext cx="573405" cy="572135"/>
            </a:xfrm>
            <a:custGeom>
              <a:avLst/>
              <a:gdLst/>
              <a:ahLst/>
              <a:cxnLst/>
              <a:rect l="l" t="t" r="r" b="b"/>
              <a:pathLst>
                <a:path w="573405" h="57213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ln w="18716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945570" y="2118449"/>
            <a:ext cx="349694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385" dirty="0"/>
              <a:t>Conclusão</a:t>
            </a:r>
            <a:endParaRPr spc="-385" dirty="0"/>
          </a:p>
        </p:txBody>
      </p:sp>
      <p:sp>
        <p:nvSpPr>
          <p:cNvPr id="22" name="object 22"/>
          <p:cNvSpPr txBox="1">
            <a:spLocks noGrp="1"/>
          </p:cNvSpPr>
          <p:nvPr>
            <p:ph type="body" idx="1"/>
          </p:nvPr>
        </p:nvSpPr>
        <p:spPr>
          <a:xfrm>
            <a:off x="4945043" y="3264286"/>
            <a:ext cx="8394700" cy="376513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</a:pPr>
            <a:r>
              <a:rPr lang="pt-BR" spc="-10" dirty="0"/>
              <a:t>Em conclusão, a computação periférica representa uma mudança de paradigma no seguimento de veículos, oferecendo informações em tempo real, segurança melhorada e eficiência operacional. A adoção desta tecnologia é essencial para conduzir o futuro da gestão dos transportes para soluções inteligentes e baseadas em dados.</a:t>
            </a:r>
            <a:endParaRPr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7240" y="7236739"/>
            <a:ext cx="1540106" cy="3059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692534" y="-9355"/>
            <a:ext cx="605155" cy="652145"/>
            <a:chOff x="17692534" y="-9355"/>
            <a:chExt cx="605155" cy="652145"/>
          </a:xfrm>
        </p:grpSpPr>
        <p:sp>
          <p:nvSpPr>
            <p:cNvPr id="4" name="object 4"/>
            <p:cNvSpPr/>
            <p:nvPr/>
          </p:nvSpPr>
          <p:spPr>
            <a:xfrm>
              <a:off x="17701894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01893" y="4"/>
              <a:ext cx="586105" cy="633095"/>
            </a:xfrm>
            <a:custGeom>
              <a:avLst/>
              <a:gdLst/>
              <a:ahLst/>
              <a:cxnLst/>
              <a:rect l="l" t="t" r="r" b="b"/>
              <a:pathLst>
                <a:path w="586105" h="633095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w="586105" h="633095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04480" y="8549994"/>
            <a:ext cx="671195" cy="669290"/>
            <a:chOff x="1104480" y="8549994"/>
            <a:chExt cx="671195" cy="669290"/>
          </a:xfrm>
        </p:grpSpPr>
        <p:sp>
          <p:nvSpPr>
            <p:cNvPr id="7" name="object 7"/>
            <p:cNvSpPr/>
            <p:nvPr/>
          </p:nvSpPr>
          <p:spPr>
            <a:xfrm>
              <a:off x="1113839" y="855935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3839" y="8559353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170076" y="5193190"/>
            <a:ext cx="817880" cy="817880"/>
            <a:chOff x="9232571" y="6329554"/>
            <a:chExt cx="817880" cy="817880"/>
          </a:xfrm>
        </p:grpSpPr>
        <p:sp>
          <p:nvSpPr>
            <p:cNvPr id="13" name="object 13">
              <a:hlinkClick r:id="rId3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474610" y="1501762"/>
            <a:ext cx="73384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0" spc="-465" dirty="0">
                <a:solidFill>
                  <a:srgbClr val="36D636"/>
                </a:solidFill>
              </a:rPr>
              <a:t>Obrigado</a:t>
            </a:r>
            <a:r>
              <a:rPr sz="12000" spc="-465" dirty="0">
                <a:solidFill>
                  <a:srgbClr val="36D636"/>
                </a:solidFill>
              </a:rPr>
              <a:t>!</a:t>
            </a:r>
            <a:endParaRPr sz="12000" dirty="0"/>
          </a:p>
        </p:txBody>
      </p:sp>
      <p:sp>
        <p:nvSpPr>
          <p:cNvPr id="20" name="object 20"/>
          <p:cNvSpPr txBox="1"/>
          <p:nvPr/>
        </p:nvSpPr>
        <p:spPr>
          <a:xfrm>
            <a:off x="6540078" y="3571481"/>
            <a:ext cx="5207492" cy="14457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765"/>
              </a:lnSpc>
              <a:spcBef>
                <a:spcPts val="100"/>
              </a:spcBef>
            </a:pPr>
            <a:r>
              <a:rPr lang="pt-BR" sz="3150" b="1" spc="-190" dirty="0">
                <a:latin typeface="Trebuchet MS"/>
                <a:cs typeface="Trebuchet MS"/>
              </a:rPr>
              <a:t>Perguntas ?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</a:pPr>
            <a:r>
              <a:rPr lang="pt-BR" sz="3150" spc="-105" dirty="0">
                <a:latin typeface="Trebuchet MS"/>
                <a:cs typeface="Trebuchet MS"/>
              </a:rPr>
              <a:t>hyago.silva@mtel.inatel.br</a:t>
            </a:r>
            <a:endParaRPr sz="3150" dirty="0">
              <a:latin typeface="Trebuchet MS"/>
              <a:cs typeface="Trebuchet MS"/>
            </a:endParaRPr>
          </a:p>
          <a:p>
            <a:pPr algn="ctr">
              <a:lnSpc>
                <a:spcPts val="3765"/>
              </a:lnSpc>
              <a:spcBef>
                <a:spcPts val="45"/>
              </a:spcBef>
            </a:pPr>
            <a:r>
              <a:rPr sz="3150" spc="-155" dirty="0">
                <a:latin typeface="Trebuchet MS"/>
                <a:cs typeface="Trebuchet MS"/>
              </a:rPr>
              <a:t>+</a:t>
            </a:r>
            <a:r>
              <a:rPr lang="pt-BR" sz="3150" spc="-155" dirty="0">
                <a:latin typeface="Trebuchet MS"/>
                <a:cs typeface="Trebuchet MS"/>
              </a:rPr>
              <a:t>55 35 9 9725 3305</a:t>
            </a:r>
            <a:endParaRPr sz="315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50059" y="5381835"/>
            <a:ext cx="121285" cy="410845"/>
            <a:chOff x="9412554" y="6518199"/>
            <a:chExt cx="121285" cy="410845"/>
          </a:xfrm>
        </p:grpSpPr>
        <p:sp>
          <p:nvSpPr>
            <p:cNvPr id="25" name="object 25"/>
            <p:cNvSpPr/>
            <p:nvPr/>
          </p:nvSpPr>
          <p:spPr>
            <a:xfrm>
              <a:off x="9428391" y="6662166"/>
              <a:ext cx="105410" cy="266700"/>
            </a:xfrm>
            <a:custGeom>
              <a:avLst/>
              <a:gdLst/>
              <a:ahLst/>
              <a:cxnLst/>
              <a:rect l="l" t="t" r="r" b="b"/>
              <a:pathLst>
                <a:path w="105409" h="266700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w="105409" h="266700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8527160" y="5525802"/>
            <a:ext cx="282575" cy="266700"/>
          </a:xfrm>
          <a:custGeom>
            <a:avLst/>
            <a:gdLst/>
            <a:ahLst/>
            <a:cxnLst/>
            <a:rect l="l" t="t" r="r" b="b"/>
            <a:pathLst>
              <a:path w="282575" h="266700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719" y="0"/>
            <a:ext cx="2238375" cy="4457700"/>
            <a:chOff x="719" y="0"/>
            <a:chExt cx="2238375" cy="4457700"/>
          </a:xfrm>
        </p:grpSpPr>
        <p:sp>
          <p:nvSpPr>
            <p:cNvPr id="34" name="object 34"/>
            <p:cNvSpPr/>
            <p:nvPr/>
          </p:nvSpPr>
          <p:spPr>
            <a:xfrm>
              <a:off x="719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w="2238375" h="4457700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w="2238375" h="4457700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w="2238375" h="4457700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w="2238375" h="4457700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w="2238375" h="4457700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w="2238375" h="4457700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w="2238375" h="4457700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w="2238375" h="4457700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w="2238375" h="4457700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w="2238375" h="4457700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w="2238375" h="4457700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w="2238375" h="4457700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82635" y="344947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82630" y="3449437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4" h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12">
            <a:extLst>
              <a:ext uri="{FF2B5EF4-FFF2-40B4-BE49-F238E27FC236}">
                <a16:creationId xmlns:a16="http://schemas.microsoft.com/office/drawing/2014/main" id="{21200CCE-476C-0FC3-D54E-931F3AA76658}"/>
              </a:ext>
            </a:extLst>
          </p:cNvPr>
          <p:cNvGrpSpPr/>
          <p:nvPr/>
        </p:nvGrpSpPr>
        <p:grpSpPr>
          <a:xfrm>
            <a:off x="9165361" y="5202549"/>
            <a:ext cx="817880" cy="817880"/>
            <a:chOff x="9232571" y="6329554"/>
            <a:chExt cx="817880" cy="817880"/>
          </a:xfrm>
        </p:grpSpPr>
        <p:sp>
          <p:nvSpPr>
            <p:cNvPr id="42" name="object 13">
              <a:hlinkClick r:id="rId5"/>
              <a:extLst>
                <a:ext uri="{FF2B5EF4-FFF2-40B4-BE49-F238E27FC236}">
                  <a16:creationId xmlns:a16="http://schemas.microsoft.com/office/drawing/2014/main" id="{0E7AF0EC-32DD-2301-E3CA-99D0375B66E6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6A6F39A0-0D90-A19D-20A8-1FA0F5E2938A}"/>
                </a:ext>
              </a:extLst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avLst/>
              <a:gdLst/>
              <a:ahLst/>
              <a:cxnLst/>
              <a:rect l="l" t="t" r="r" b="b"/>
              <a:pathLst>
                <a:path w="799465" h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Imagem 43">
            <a:extLst>
              <a:ext uri="{FF2B5EF4-FFF2-40B4-BE49-F238E27FC236}">
                <a16:creationId xmlns:a16="http://schemas.microsoft.com/office/drawing/2014/main" id="{F9B59547-2DE1-9133-FA5B-8CFD600E2D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0" y="5282503"/>
            <a:ext cx="1155907" cy="6582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8"/>
                  </a:lnTo>
                  <a:lnTo>
                    <a:pt x="475551" y="784446"/>
                  </a:lnTo>
                  <a:lnTo>
                    <a:pt x="459335" y="742162"/>
                  </a:lnTo>
                  <a:lnTo>
                    <a:pt x="439169" y="701138"/>
                  </a:lnTo>
                  <a:lnTo>
                    <a:pt x="415356" y="661672"/>
                  </a:lnTo>
                  <a:lnTo>
                    <a:pt x="388202" y="624065"/>
                  </a:lnTo>
                  <a:lnTo>
                    <a:pt x="358013" y="588616"/>
                  </a:lnTo>
                  <a:lnTo>
                    <a:pt x="325092" y="555625"/>
                  </a:lnTo>
                  <a:lnTo>
                    <a:pt x="289746" y="525393"/>
                  </a:lnTo>
                  <a:lnTo>
                    <a:pt x="252278" y="498218"/>
                  </a:lnTo>
                  <a:lnTo>
                    <a:pt x="212993" y="474402"/>
                  </a:lnTo>
                  <a:lnTo>
                    <a:pt x="172198" y="454243"/>
                  </a:lnTo>
                  <a:lnTo>
                    <a:pt x="130196" y="438042"/>
                  </a:lnTo>
                  <a:lnTo>
                    <a:pt x="87292" y="426099"/>
                  </a:lnTo>
                  <a:lnTo>
                    <a:pt x="43792" y="418713"/>
                  </a:lnTo>
                  <a:lnTo>
                    <a:pt x="0" y="416184"/>
                  </a:lnTo>
                  <a:lnTo>
                    <a:pt x="43792" y="413656"/>
                  </a:lnTo>
                  <a:lnTo>
                    <a:pt x="87292" y="406270"/>
                  </a:lnTo>
                  <a:lnTo>
                    <a:pt x="130196" y="394325"/>
                  </a:lnTo>
                  <a:lnTo>
                    <a:pt x="172198" y="378120"/>
                  </a:lnTo>
                  <a:lnTo>
                    <a:pt x="212993" y="357954"/>
                  </a:lnTo>
                  <a:lnTo>
                    <a:pt x="252278" y="334125"/>
                  </a:lnTo>
                  <a:lnTo>
                    <a:pt x="289746" y="306934"/>
                  </a:lnTo>
                  <a:lnTo>
                    <a:pt x="325092" y="276679"/>
                  </a:lnTo>
                  <a:lnTo>
                    <a:pt x="358013" y="243658"/>
                  </a:lnTo>
                  <a:lnTo>
                    <a:pt x="388202" y="208170"/>
                  </a:lnTo>
                  <a:lnTo>
                    <a:pt x="415356" y="170515"/>
                  </a:lnTo>
                  <a:lnTo>
                    <a:pt x="439169" y="130992"/>
                  </a:lnTo>
                  <a:lnTo>
                    <a:pt x="459335" y="89899"/>
                  </a:lnTo>
                  <a:lnTo>
                    <a:pt x="475551" y="47535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5"/>
                  </a:lnTo>
                  <a:lnTo>
                    <a:pt x="535885" y="89899"/>
                  </a:lnTo>
                  <a:lnTo>
                    <a:pt x="556217" y="130992"/>
                  </a:lnTo>
                  <a:lnTo>
                    <a:pt x="580217" y="170515"/>
                  </a:lnTo>
                  <a:lnTo>
                    <a:pt x="607578" y="208170"/>
                  </a:lnTo>
                  <a:lnTo>
                    <a:pt x="637988" y="243658"/>
                  </a:lnTo>
                  <a:lnTo>
                    <a:pt x="671138" y="276679"/>
                  </a:lnTo>
                  <a:lnTo>
                    <a:pt x="706718" y="306934"/>
                  </a:lnTo>
                  <a:lnTo>
                    <a:pt x="744419" y="334125"/>
                  </a:lnTo>
                  <a:lnTo>
                    <a:pt x="783931" y="357954"/>
                  </a:lnTo>
                  <a:lnTo>
                    <a:pt x="824944" y="378120"/>
                  </a:lnTo>
                  <a:lnTo>
                    <a:pt x="867149" y="394325"/>
                  </a:lnTo>
                  <a:lnTo>
                    <a:pt x="910235" y="406270"/>
                  </a:lnTo>
                  <a:lnTo>
                    <a:pt x="953893" y="413656"/>
                  </a:lnTo>
                  <a:lnTo>
                    <a:pt x="965528" y="414326"/>
                  </a:lnTo>
                </a:path>
                <a:path w="965834" h="916305">
                  <a:moveTo>
                    <a:pt x="965528" y="418043"/>
                  </a:moveTo>
                  <a:lnTo>
                    <a:pt x="910235" y="426099"/>
                  </a:lnTo>
                  <a:lnTo>
                    <a:pt x="867149" y="438042"/>
                  </a:lnTo>
                  <a:lnTo>
                    <a:pt x="824944" y="454243"/>
                  </a:lnTo>
                  <a:lnTo>
                    <a:pt x="783931" y="474402"/>
                  </a:lnTo>
                  <a:lnTo>
                    <a:pt x="744419" y="498218"/>
                  </a:lnTo>
                  <a:lnTo>
                    <a:pt x="706718" y="525393"/>
                  </a:lnTo>
                  <a:lnTo>
                    <a:pt x="671138" y="555625"/>
                  </a:lnTo>
                  <a:lnTo>
                    <a:pt x="637988" y="588616"/>
                  </a:lnTo>
                  <a:lnTo>
                    <a:pt x="607578" y="624065"/>
                  </a:lnTo>
                  <a:lnTo>
                    <a:pt x="580217" y="661672"/>
                  </a:lnTo>
                  <a:lnTo>
                    <a:pt x="556217" y="701138"/>
                  </a:lnTo>
                  <a:lnTo>
                    <a:pt x="535885" y="742162"/>
                  </a:lnTo>
                  <a:lnTo>
                    <a:pt x="519533" y="784446"/>
                  </a:lnTo>
                  <a:lnTo>
                    <a:pt x="507469" y="827688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30"/>
                  </a:moveTo>
                  <a:lnTo>
                    <a:pt x="494912" y="955770"/>
                  </a:lnTo>
                  <a:lnTo>
                    <a:pt x="487512" y="911869"/>
                  </a:lnTo>
                  <a:lnTo>
                    <a:pt x="475551" y="868627"/>
                  </a:lnTo>
                  <a:lnTo>
                    <a:pt x="459335" y="826344"/>
                  </a:lnTo>
                  <a:lnTo>
                    <a:pt x="439169" y="785320"/>
                  </a:lnTo>
                  <a:lnTo>
                    <a:pt x="415356" y="745855"/>
                  </a:lnTo>
                  <a:lnTo>
                    <a:pt x="388202" y="708249"/>
                  </a:lnTo>
                  <a:lnTo>
                    <a:pt x="358013" y="672801"/>
                  </a:lnTo>
                  <a:lnTo>
                    <a:pt x="325092" y="639812"/>
                  </a:lnTo>
                  <a:lnTo>
                    <a:pt x="289746" y="609580"/>
                  </a:lnTo>
                  <a:lnTo>
                    <a:pt x="252278" y="582407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7"/>
                  </a:lnTo>
                  <a:lnTo>
                    <a:pt x="706718" y="609580"/>
                  </a:lnTo>
                  <a:lnTo>
                    <a:pt x="671138" y="639812"/>
                  </a:lnTo>
                  <a:lnTo>
                    <a:pt x="637988" y="672801"/>
                  </a:lnTo>
                  <a:lnTo>
                    <a:pt x="607578" y="708249"/>
                  </a:lnTo>
                  <a:lnTo>
                    <a:pt x="580217" y="745855"/>
                  </a:lnTo>
                  <a:lnTo>
                    <a:pt x="556217" y="785320"/>
                  </a:lnTo>
                  <a:lnTo>
                    <a:pt x="535885" y="826344"/>
                  </a:lnTo>
                  <a:lnTo>
                    <a:pt x="519533" y="868627"/>
                  </a:lnTo>
                  <a:lnTo>
                    <a:pt x="507469" y="911869"/>
                  </a:lnTo>
                  <a:lnTo>
                    <a:pt x="500003" y="955770"/>
                  </a:lnTo>
                  <a:lnTo>
                    <a:pt x="497446" y="1000030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13"/>
                  </a:moveTo>
                  <a:lnTo>
                    <a:pt x="0" y="1841013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389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197358" y="438454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58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43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45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49"/>
                  </a:lnTo>
                  <a:lnTo>
                    <a:pt x="436996" y="254868"/>
                  </a:lnTo>
                  <a:lnTo>
                    <a:pt x="434837" y="265663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86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86"/>
                  </a:lnTo>
                  <a:lnTo>
                    <a:pt x="10794" y="287990"/>
                  </a:lnTo>
                  <a:lnTo>
                    <a:pt x="7873" y="277195"/>
                  </a:lnTo>
                  <a:lnTo>
                    <a:pt x="4952" y="265663"/>
                  </a:lnTo>
                  <a:lnTo>
                    <a:pt x="2793" y="254868"/>
                  </a:lnTo>
                  <a:lnTo>
                    <a:pt x="1396" y="243349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452" y="1342059"/>
            <a:ext cx="6838949" cy="760095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295831"/>
            <a:ext cx="5601336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90" dirty="0"/>
              <a:t>Introdução</a:t>
            </a:r>
            <a:endParaRPr spc="-90" dirty="0"/>
          </a:p>
        </p:txBody>
      </p:sp>
      <p:sp>
        <p:nvSpPr>
          <p:cNvPr id="21" name="object 21"/>
          <p:cNvSpPr txBox="1"/>
          <p:nvPr/>
        </p:nvSpPr>
        <p:spPr>
          <a:xfrm>
            <a:off x="1872614" y="3428580"/>
            <a:ext cx="6283960" cy="586250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endParaRPr lang="en-US" sz="2500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endParaRPr lang="en-US" sz="2500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endParaRPr lang="en-US" sz="2500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endParaRPr lang="en-US" sz="2500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endParaRPr lang="en-US" sz="2500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endParaRPr lang="en-US" sz="2500" dirty="0">
              <a:latin typeface="Trebuchet MS"/>
              <a:cs typeface="Trebuchet MS"/>
            </a:endParaRPr>
          </a:p>
          <a:p>
            <a:pPr marL="12700" marR="5080">
              <a:lnSpc>
                <a:spcPct val="99500"/>
              </a:lnSpc>
              <a:spcBef>
                <a:spcPts val="114"/>
              </a:spcBef>
              <a:tabLst>
                <a:tab pos="1904364" algn="l"/>
                <a:tab pos="4377690" algn="l"/>
              </a:tabLst>
            </a:pPr>
            <a:endParaRPr lang="en-US" sz="25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34276" y="81064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9"/>
                  </a:lnTo>
                  <a:lnTo>
                    <a:pt x="173689" y="535887"/>
                  </a:lnTo>
                  <a:lnTo>
                    <a:pt x="214713" y="556213"/>
                  </a:lnTo>
                  <a:lnTo>
                    <a:pt x="254179" y="580208"/>
                  </a:lnTo>
                  <a:lnTo>
                    <a:pt x="291785" y="607562"/>
                  </a:lnTo>
                  <a:lnTo>
                    <a:pt x="327233" y="637967"/>
                  </a:lnTo>
                  <a:lnTo>
                    <a:pt x="360222" y="671111"/>
                  </a:lnTo>
                  <a:lnTo>
                    <a:pt x="390453" y="706687"/>
                  </a:lnTo>
                  <a:lnTo>
                    <a:pt x="417627" y="744384"/>
                  </a:lnTo>
                  <a:lnTo>
                    <a:pt x="441442" y="783892"/>
                  </a:lnTo>
                  <a:lnTo>
                    <a:pt x="461599" y="824904"/>
                  </a:lnTo>
                  <a:lnTo>
                    <a:pt x="477799" y="867108"/>
                  </a:lnTo>
                  <a:lnTo>
                    <a:pt x="489742" y="910196"/>
                  </a:lnTo>
                  <a:lnTo>
                    <a:pt x="497127" y="953858"/>
                  </a:lnTo>
                  <a:lnTo>
                    <a:pt x="499656" y="997784"/>
                  </a:lnTo>
                  <a:lnTo>
                    <a:pt x="502184" y="953858"/>
                  </a:lnTo>
                  <a:lnTo>
                    <a:pt x="509570" y="910196"/>
                  </a:lnTo>
                  <a:lnTo>
                    <a:pt x="521515" y="867108"/>
                  </a:lnTo>
                  <a:lnTo>
                    <a:pt x="537720" y="824904"/>
                  </a:lnTo>
                  <a:lnTo>
                    <a:pt x="557885" y="783892"/>
                  </a:lnTo>
                  <a:lnTo>
                    <a:pt x="581712" y="744384"/>
                  </a:lnTo>
                  <a:lnTo>
                    <a:pt x="608903" y="706687"/>
                  </a:lnTo>
                  <a:lnTo>
                    <a:pt x="639157" y="671111"/>
                  </a:lnTo>
                  <a:lnTo>
                    <a:pt x="672177" y="637967"/>
                  </a:lnTo>
                  <a:lnTo>
                    <a:pt x="707663" y="607562"/>
                  </a:lnTo>
                  <a:lnTo>
                    <a:pt x="745316" y="580208"/>
                  </a:lnTo>
                  <a:lnTo>
                    <a:pt x="784838" y="556213"/>
                  </a:lnTo>
                  <a:lnTo>
                    <a:pt x="825929" y="535887"/>
                  </a:lnTo>
                  <a:lnTo>
                    <a:pt x="868291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4"/>
                  </a:lnTo>
                  <a:lnTo>
                    <a:pt x="825931" y="535882"/>
                  </a:lnTo>
                  <a:lnTo>
                    <a:pt x="784839" y="556208"/>
                  </a:lnTo>
                  <a:lnTo>
                    <a:pt x="745317" y="580204"/>
                  </a:lnTo>
                  <a:lnTo>
                    <a:pt x="707663" y="607558"/>
                  </a:lnTo>
                  <a:lnTo>
                    <a:pt x="672177" y="637963"/>
                  </a:lnTo>
                  <a:lnTo>
                    <a:pt x="639156" y="671108"/>
                  </a:lnTo>
                  <a:lnTo>
                    <a:pt x="608901" y="706684"/>
                  </a:lnTo>
                  <a:lnTo>
                    <a:pt x="581710" y="744381"/>
                  </a:lnTo>
                  <a:lnTo>
                    <a:pt x="557882" y="783890"/>
                  </a:lnTo>
                  <a:lnTo>
                    <a:pt x="537715" y="824901"/>
                  </a:lnTo>
                  <a:lnTo>
                    <a:pt x="521510" y="867105"/>
                  </a:lnTo>
                  <a:lnTo>
                    <a:pt x="509565" y="910193"/>
                  </a:lnTo>
                  <a:lnTo>
                    <a:pt x="502179" y="953855"/>
                  </a:lnTo>
                  <a:lnTo>
                    <a:pt x="499650" y="997781"/>
                  </a:lnTo>
                  <a:lnTo>
                    <a:pt x="497122" y="953855"/>
                  </a:lnTo>
                  <a:lnTo>
                    <a:pt x="489736" y="910193"/>
                  </a:lnTo>
                  <a:lnTo>
                    <a:pt x="477794" y="867105"/>
                  </a:lnTo>
                  <a:lnTo>
                    <a:pt x="461594" y="824901"/>
                  </a:lnTo>
                  <a:lnTo>
                    <a:pt x="441437" y="783890"/>
                  </a:lnTo>
                  <a:lnTo>
                    <a:pt x="417622" y="744381"/>
                  </a:lnTo>
                  <a:lnTo>
                    <a:pt x="390449" y="706684"/>
                  </a:lnTo>
                  <a:lnTo>
                    <a:pt x="360218" y="671108"/>
                  </a:lnTo>
                  <a:lnTo>
                    <a:pt x="327229" y="637963"/>
                  </a:lnTo>
                  <a:lnTo>
                    <a:pt x="291782" y="607558"/>
                  </a:lnTo>
                  <a:lnTo>
                    <a:pt x="254176" y="580204"/>
                  </a:lnTo>
                  <a:lnTo>
                    <a:pt x="214711" y="556208"/>
                  </a:lnTo>
                  <a:lnTo>
                    <a:pt x="173687" y="535882"/>
                  </a:lnTo>
                  <a:lnTo>
                    <a:pt x="131405" y="519534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07940" y="3808882"/>
            <a:ext cx="8084820" cy="430694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85"/>
              </a:spcBef>
              <a:tabLst>
                <a:tab pos="6649720" algn="l"/>
              </a:tabLst>
            </a:pPr>
            <a:r>
              <a:rPr sz="2500" spc="-40" dirty="0">
                <a:latin typeface="Trebuchet MS"/>
                <a:cs typeface="Trebuchet MS"/>
              </a:rPr>
              <a:t>In</a:t>
            </a:r>
            <a:r>
              <a:rPr sz="2500" spc="-2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endParaRPr lang="en-US" sz="25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499"/>
              </a:lnSpc>
              <a:spcBef>
                <a:spcPts val="85"/>
              </a:spcBef>
              <a:tabLst>
                <a:tab pos="6649720" algn="l"/>
              </a:tabLst>
            </a:pP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endParaRPr lang="en-US" sz="25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499"/>
              </a:lnSpc>
              <a:spcBef>
                <a:spcPts val="85"/>
              </a:spcBef>
              <a:tabLst>
                <a:tab pos="6649720" algn="l"/>
              </a:tabLst>
            </a:pP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endParaRPr lang="en-US" sz="25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499"/>
              </a:lnSpc>
              <a:spcBef>
                <a:spcPts val="85"/>
              </a:spcBef>
              <a:tabLst>
                <a:tab pos="6649720" algn="l"/>
              </a:tabLst>
            </a:pP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endParaRPr lang="en-US" sz="25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499"/>
              </a:lnSpc>
              <a:spcBef>
                <a:spcPts val="85"/>
              </a:spcBef>
              <a:tabLst>
                <a:tab pos="6649720" algn="l"/>
              </a:tabLst>
            </a:pPr>
            <a:r>
              <a:rPr lang="en-US" sz="2500" spc="-25" dirty="0" err="1">
                <a:latin typeface="Trebuchet MS"/>
                <a:cs typeface="Trebuchet MS"/>
              </a:rPr>
              <a:t>Asuiodaosidjoij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osaoidj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aosijdoaisjdoasi</a:t>
            </a:r>
            <a:r>
              <a:rPr lang="en-US" sz="2500" spc="-25" dirty="0">
                <a:latin typeface="Trebuchet MS"/>
                <a:cs typeface="Trebuchet MS"/>
              </a:rPr>
              <a:t> oi </a:t>
            </a:r>
            <a:r>
              <a:rPr lang="en-US" sz="2500" spc="-25" dirty="0" err="1">
                <a:latin typeface="Trebuchet MS"/>
                <a:cs typeface="Trebuchet MS"/>
              </a:rPr>
              <a:t>jaosid</a:t>
            </a:r>
            <a:r>
              <a:rPr lang="en-US" sz="2500" spc="-25" dirty="0">
                <a:latin typeface="Trebuchet MS"/>
                <a:cs typeface="Trebuchet MS"/>
              </a:rPr>
              <a:t> </a:t>
            </a:r>
            <a:r>
              <a:rPr lang="en-US" sz="2500" spc="-25" dirty="0" err="1">
                <a:latin typeface="Trebuchet MS"/>
                <a:cs typeface="Trebuchet MS"/>
              </a:rPr>
              <a:t>jaosidjoiasijdaosi</a:t>
            </a:r>
            <a:endParaRPr lang="en-US" sz="2500" dirty="0">
              <a:latin typeface="Trebuchet MS"/>
              <a:cs typeface="Trebuchet MS"/>
            </a:endParaRPr>
          </a:p>
          <a:p>
            <a:pPr marL="12700" marR="5080" algn="ctr">
              <a:lnSpc>
                <a:spcPct val="100499"/>
              </a:lnSpc>
              <a:spcBef>
                <a:spcPts val="85"/>
              </a:spcBef>
              <a:tabLst>
                <a:tab pos="6649720" algn="l"/>
              </a:tabLst>
            </a:pPr>
            <a:endParaRPr sz="25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21050" y="1106605"/>
            <a:ext cx="1165860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70205">
              <a:lnSpc>
                <a:spcPct val="100000"/>
              </a:lnSpc>
              <a:spcBef>
                <a:spcPts val="125"/>
              </a:spcBef>
            </a:pPr>
            <a:r>
              <a:rPr lang="pt-BR" spc="-65" dirty="0"/>
              <a:t>O que seria computação de borda</a:t>
            </a:r>
            <a:endParaRPr spc="-2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2802" y="0"/>
            <a:ext cx="5875134" cy="10286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50901" y="609200"/>
            <a:ext cx="1019175" cy="1016635"/>
            <a:chOff x="7650901" y="609200"/>
            <a:chExt cx="1019175" cy="1016635"/>
          </a:xfrm>
        </p:grpSpPr>
        <p:sp>
          <p:nvSpPr>
            <p:cNvPr id="4" name="object 4"/>
            <p:cNvSpPr/>
            <p:nvPr/>
          </p:nvSpPr>
          <p:spPr>
            <a:xfrm>
              <a:off x="7660221" y="61855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0261" y="618559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170007" y="0"/>
            <a:ext cx="2238375" cy="4457700"/>
            <a:chOff x="10170007" y="0"/>
            <a:chExt cx="2238375" cy="4457700"/>
          </a:xfrm>
        </p:grpSpPr>
        <p:sp>
          <p:nvSpPr>
            <p:cNvPr id="7" name="object 7"/>
            <p:cNvSpPr/>
            <p:nvPr/>
          </p:nvSpPr>
          <p:spPr>
            <a:xfrm>
              <a:off x="10170007" y="0"/>
              <a:ext cx="2238375" cy="4457700"/>
            </a:xfrm>
            <a:custGeom>
              <a:avLst/>
              <a:gdLst/>
              <a:ahLst/>
              <a:cxnLst/>
              <a:rect l="l" t="t" r="r" b="b"/>
              <a:pathLst>
                <a:path w="2238375" h="4457700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w="2238375" h="4457700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w="2238375" h="4457700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w="2238375" h="4457700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w="2238375" h="4457700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w="2238375" h="4457700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w="2238375" h="4457700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w="2238375" h="4457700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w="2238375" h="4457700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w="2238375" h="4457700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w="2238375" h="4457700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w="2238375" h="4457700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w="2238375" h="4457700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78439" y="3466744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878432" y="346672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62962" y="1848739"/>
            <a:ext cx="9511049" cy="51616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3250" spc="-110" dirty="0"/>
              <a:t>Tráfego urbano x Tráfego em universidades</a:t>
            </a:r>
            <a:endParaRPr sz="3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78143" y="-19079"/>
            <a:ext cx="1029335" cy="1879600"/>
            <a:chOff x="17278143" y="-19079"/>
            <a:chExt cx="1029335" cy="1879600"/>
          </a:xfrm>
        </p:grpSpPr>
        <p:sp>
          <p:nvSpPr>
            <p:cNvPr id="3" name="object 3"/>
            <p:cNvSpPr/>
            <p:nvPr/>
          </p:nvSpPr>
          <p:spPr>
            <a:xfrm>
              <a:off x="17322418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322494" y="0"/>
              <a:ext cx="965835" cy="916305"/>
            </a:xfrm>
            <a:custGeom>
              <a:avLst/>
              <a:gdLst/>
              <a:ahLst/>
              <a:cxnLst/>
              <a:rect l="l" t="t" r="r" b="b"/>
              <a:pathLst>
                <a:path w="965834" h="916305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w="965834" h="916305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w="965834" h="916305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22418" y="840931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494" y="840982"/>
              <a:ext cx="965835" cy="1000125"/>
            </a:xfrm>
            <a:custGeom>
              <a:avLst/>
              <a:gdLst/>
              <a:ahLst/>
              <a:cxnLst/>
              <a:rect l="l" t="t" r="r" b="b"/>
              <a:pathLst>
                <a:path w="965834" h="1000125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w="965834" h="1000125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ln w="18718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97222" y="0"/>
              <a:ext cx="991235" cy="1841500"/>
            </a:xfrm>
            <a:custGeom>
              <a:avLst/>
              <a:gdLst/>
              <a:ahLst/>
              <a:cxnLst/>
              <a:rect l="l" t="t" r="r" b="b"/>
              <a:pathLst>
                <a:path w="991234" h="1841500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591764" y="2317642"/>
            <a:ext cx="459740" cy="459740"/>
            <a:chOff x="17591764" y="2317642"/>
            <a:chExt cx="459740" cy="459740"/>
          </a:xfrm>
        </p:grpSpPr>
        <p:sp>
          <p:nvSpPr>
            <p:cNvPr id="9" name="object 9"/>
            <p:cNvSpPr/>
            <p:nvPr/>
          </p:nvSpPr>
          <p:spPr>
            <a:xfrm>
              <a:off x="17601057" y="2326970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01124" y="2327001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-9359" y="9760438"/>
            <a:ext cx="595630" cy="535940"/>
            <a:chOff x="-9359" y="9760438"/>
            <a:chExt cx="595630" cy="535940"/>
          </a:xfrm>
        </p:grpSpPr>
        <p:sp>
          <p:nvSpPr>
            <p:cNvPr id="12" name="object 12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9769798"/>
              <a:ext cx="576580" cy="517525"/>
            </a:xfrm>
            <a:custGeom>
              <a:avLst/>
              <a:gdLst/>
              <a:ahLst/>
              <a:cxnLst/>
              <a:rect l="l" t="t" r="r" b="b"/>
              <a:pathLst>
                <a:path w="576580" h="517525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28317" y="742289"/>
            <a:ext cx="671195" cy="669290"/>
            <a:chOff x="328317" y="742289"/>
            <a:chExt cx="671195" cy="669290"/>
          </a:xfrm>
        </p:grpSpPr>
        <p:sp>
          <p:nvSpPr>
            <p:cNvPr id="15" name="object 15"/>
            <p:cNvSpPr/>
            <p:nvPr/>
          </p:nvSpPr>
          <p:spPr>
            <a:xfrm>
              <a:off x="337676" y="751675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7676" y="751648"/>
              <a:ext cx="652780" cy="650240"/>
            </a:xfrm>
            <a:custGeom>
              <a:avLst/>
              <a:gdLst/>
              <a:ahLst/>
              <a:cxnLst/>
              <a:rect l="l" t="t" r="r" b="b"/>
              <a:pathLst>
                <a:path w="652780" h="65024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ln w="18717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452" y="1342059"/>
            <a:ext cx="6838949" cy="7600950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72614" y="1305344"/>
            <a:ext cx="6683375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3050" spc="-100" dirty="0"/>
              <a:t>Benefícios da computação de borda para rastreamento de veículos</a:t>
            </a:r>
            <a:endParaRPr sz="305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C95889F-4DE8-C852-E05D-392D0347225B}"/>
              </a:ext>
            </a:extLst>
          </p:cNvPr>
          <p:cNvSpPr txBox="1"/>
          <p:nvPr/>
        </p:nvSpPr>
        <p:spPr>
          <a:xfrm>
            <a:off x="1401043" y="3244850"/>
            <a:ext cx="762651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16205" indent="2226310">
              <a:lnSpc>
                <a:spcPct val="100000"/>
              </a:lnSpc>
              <a:spcBef>
                <a:spcPts val="120"/>
              </a:spcBef>
            </a:pPr>
            <a:r>
              <a:rPr lang="pt-BR" sz="3200" spc="-125" dirty="0">
                <a:latin typeface="Liberation Sans Narrow"/>
                <a:cs typeface="Trebuchet MS"/>
              </a:rPr>
              <a:t>				Computação de borda, oferece latência reduzida, segurança de dados melhorada e maior fiabilidade para a mobilidade no trânsito. Ao processar dados mais perto da fonte, permite a tomada de decisões em tempo real e uma utilização mais eficiente dos recursos.</a:t>
            </a:r>
            <a:endParaRPr lang="pt-BR" sz="3200" dirty="0">
              <a:latin typeface="Liberation Sans Narrow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739" y="7239013"/>
            <a:ext cx="3058451" cy="305915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302575" y="1062342"/>
            <a:ext cx="6572884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900" spc="-190" dirty="0"/>
              <a:t>Arquitetura para rastreamento de veículos com computação de borda</a:t>
            </a:r>
            <a:endParaRPr sz="2900" dirty="0"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C22C494-D95E-B517-070C-8A6862D9FA03}"/>
              </a:ext>
            </a:extLst>
          </p:cNvPr>
          <p:cNvSpPr txBox="1"/>
          <p:nvPr/>
        </p:nvSpPr>
        <p:spPr>
          <a:xfrm>
            <a:off x="7328803" y="3321050"/>
            <a:ext cx="91506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Liberation Sans Narrow"/>
              </a:rPr>
              <a:t>A arquitetura para a computação periférica envolve a implantação de dispositivos periféricos em veículos de rastreio ou em </a:t>
            </a:r>
            <a:r>
              <a:rPr lang="pt-BR" sz="3200" dirty="0" err="1">
                <a:latin typeface="Liberation Sans Narrow"/>
              </a:rPr>
              <a:t>infra-estruturas</a:t>
            </a:r>
            <a:r>
              <a:rPr lang="pt-BR" sz="3200" dirty="0">
                <a:latin typeface="Liberation Sans Narrow"/>
              </a:rPr>
              <a:t> à beira da estrada. Estes dispositivos processam e analisam os dados localmente, enviando as informações relevantes para o sistema central.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35854" y="-11214"/>
            <a:ext cx="1963420" cy="1420495"/>
            <a:chOff x="16335854" y="-11214"/>
            <a:chExt cx="1963420" cy="1420495"/>
          </a:xfrm>
        </p:grpSpPr>
        <p:sp>
          <p:nvSpPr>
            <p:cNvPr id="3" name="object 3"/>
            <p:cNvSpPr/>
            <p:nvPr/>
          </p:nvSpPr>
          <p:spPr>
            <a:xfrm>
              <a:off x="16355059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54932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280127" y="155448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80127" y="155450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19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ln w="18719">
              <a:solidFill>
                <a:srgbClr val="36D6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54932" y="7864"/>
              <a:ext cx="1925320" cy="1170940"/>
            </a:xfrm>
            <a:custGeom>
              <a:avLst/>
              <a:gdLst/>
              <a:ahLst/>
              <a:cxnLst/>
              <a:rect l="l" t="t" r="r" b="b"/>
              <a:pathLst>
                <a:path w="1925319" h="1170940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ln w="38157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97247" y="95892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97247" y="958925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739" y="7239013"/>
            <a:ext cx="3058451" cy="305915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302575" y="1062342"/>
            <a:ext cx="6541134" cy="144719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pt-BR" sz="3100" spc="-100" dirty="0"/>
              <a:t>Desafios para implementação da computação de borda para rastreamento de veículos</a:t>
            </a:r>
            <a:endParaRPr sz="3100" dirty="0"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89912"/>
            <a:ext cx="6541905" cy="91970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2BC77BC-5C39-C026-B345-B6C416E19E7D}"/>
              </a:ext>
            </a:extLst>
          </p:cNvPr>
          <p:cNvSpPr txBox="1"/>
          <p:nvPr/>
        </p:nvSpPr>
        <p:spPr>
          <a:xfrm>
            <a:off x="7183484" y="3060687"/>
            <a:ext cx="915062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Liberation Sans Narrow"/>
              </a:rPr>
              <a:t>A implementação da computação periférica para o seguimento de veículos exige a resolução de desafios como a gestão de dispositivos, a segurança e a interoperabilidade. Além disso, a otimização da atribuição de recursos e a garantia de uma </a:t>
            </a:r>
            <a:r>
              <a:rPr lang="pt-BR" sz="3200" dirty="0" err="1">
                <a:latin typeface="Liberation Sans Narrow"/>
              </a:rPr>
              <a:t>conetividade</a:t>
            </a:r>
            <a:r>
              <a:rPr lang="pt-BR" sz="3200" dirty="0">
                <a:latin typeface="Liberation Sans Narrow"/>
              </a:rPr>
              <a:t> sem descontinuidades são fundamentais para o sucesso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4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34276" y="81064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9"/>
                  </a:lnTo>
                  <a:lnTo>
                    <a:pt x="173689" y="535887"/>
                  </a:lnTo>
                  <a:lnTo>
                    <a:pt x="214713" y="556213"/>
                  </a:lnTo>
                  <a:lnTo>
                    <a:pt x="254179" y="580208"/>
                  </a:lnTo>
                  <a:lnTo>
                    <a:pt x="291785" y="607562"/>
                  </a:lnTo>
                  <a:lnTo>
                    <a:pt x="327233" y="637967"/>
                  </a:lnTo>
                  <a:lnTo>
                    <a:pt x="360222" y="671111"/>
                  </a:lnTo>
                  <a:lnTo>
                    <a:pt x="390453" y="706687"/>
                  </a:lnTo>
                  <a:lnTo>
                    <a:pt x="417627" y="744384"/>
                  </a:lnTo>
                  <a:lnTo>
                    <a:pt x="441442" y="783892"/>
                  </a:lnTo>
                  <a:lnTo>
                    <a:pt x="461599" y="824904"/>
                  </a:lnTo>
                  <a:lnTo>
                    <a:pt x="477799" y="867108"/>
                  </a:lnTo>
                  <a:lnTo>
                    <a:pt x="489742" y="910196"/>
                  </a:lnTo>
                  <a:lnTo>
                    <a:pt x="497127" y="953858"/>
                  </a:lnTo>
                  <a:lnTo>
                    <a:pt x="499656" y="997784"/>
                  </a:lnTo>
                  <a:lnTo>
                    <a:pt x="502184" y="953858"/>
                  </a:lnTo>
                  <a:lnTo>
                    <a:pt x="509570" y="910196"/>
                  </a:lnTo>
                  <a:lnTo>
                    <a:pt x="521515" y="867108"/>
                  </a:lnTo>
                  <a:lnTo>
                    <a:pt x="537720" y="824904"/>
                  </a:lnTo>
                  <a:lnTo>
                    <a:pt x="557885" y="783892"/>
                  </a:lnTo>
                  <a:lnTo>
                    <a:pt x="581712" y="744384"/>
                  </a:lnTo>
                  <a:lnTo>
                    <a:pt x="608903" y="706687"/>
                  </a:lnTo>
                  <a:lnTo>
                    <a:pt x="639157" y="671111"/>
                  </a:lnTo>
                  <a:lnTo>
                    <a:pt x="672177" y="637967"/>
                  </a:lnTo>
                  <a:lnTo>
                    <a:pt x="707663" y="607562"/>
                  </a:lnTo>
                  <a:lnTo>
                    <a:pt x="745316" y="580208"/>
                  </a:lnTo>
                  <a:lnTo>
                    <a:pt x="784838" y="556213"/>
                  </a:lnTo>
                  <a:lnTo>
                    <a:pt x="825929" y="535887"/>
                  </a:lnTo>
                  <a:lnTo>
                    <a:pt x="868291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4"/>
                  </a:lnTo>
                  <a:lnTo>
                    <a:pt x="825931" y="535882"/>
                  </a:lnTo>
                  <a:lnTo>
                    <a:pt x="784839" y="556208"/>
                  </a:lnTo>
                  <a:lnTo>
                    <a:pt x="745317" y="580204"/>
                  </a:lnTo>
                  <a:lnTo>
                    <a:pt x="707663" y="607558"/>
                  </a:lnTo>
                  <a:lnTo>
                    <a:pt x="672177" y="637963"/>
                  </a:lnTo>
                  <a:lnTo>
                    <a:pt x="639156" y="671108"/>
                  </a:lnTo>
                  <a:lnTo>
                    <a:pt x="608901" y="706684"/>
                  </a:lnTo>
                  <a:lnTo>
                    <a:pt x="581710" y="744381"/>
                  </a:lnTo>
                  <a:lnTo>
                    <a:pt x="557882" y="783890"/>
                  </a:lnTo>
                  <a:lnTo>
                    <a:pt x="537715" y="824901"/>
                  </a:lnTo>
                  <a:lnTo>
                    <a:pt x="521510" y="867105"/>
                  </a:lnTo>
                  <a:lnTo>
                    <a:pt x="509565" y="910193"/>
                  </a:lnTo>
                  <a:lnTo>
                    <a:pt x="502179" y="953855"/>
                  </a:lnTo>
                  <a:lnTo>
                    <a:pt x="499650" y="997781"/>
                  </a:lnTo>
                  <a:lnTo>
                    <a:pt x="497122" y="953855"/>
                  </a:lnTo>
                  <a:lnTo>
                    <a:pt x="489736" y="910193"/>
                  </a:lnTo>
                  <a:lnTo>
                    <a:pt x="477794" y="867105"/>
                  </a:lnTo>
                  <a:lnTo>
                    <a:pt x="461594" y="824901"/>
                  </a:lnTo>
                  <a:lnTo>
                    <a:pt x="441437" y="783890"/>
                  </a:lnTo>
                  <a:lnTo>
                    <a:pt x="417622" y="744381"/>
                  </a:lnTo>
                  <a:lnTo>
                    <a:pt x="390449" y="706684"/>
                  </a:lnTo>
                  <a:lnTo>
                    <a:pt x="360218" y="671108"/>
                  </a:lnTo>
                  <a:lnTo>
                    <a:pt x="327229" y="637963"/>
                  </a:lnTo>
                  <a:lnTo>
                    <a:pt x="291782" y="607558"/>
                  </a:lnTo>
                  <a:lnTo>
                    <a:pt x="254176" y="580204"/>
                  </a:lnTo>
                  <a:lnTo>
                    <a:pt x="214711" y="556208"/>
                  </a:lnTo>
                  <a:lnTo>
                    <a:pt x="173687" y="535882"/>
                  </a:lnTo>
                  <a:lnTo>
                    <a:pt x="131405" y="519534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82185" y="966608"/>
            <a:ext cx="7250430" cy="17395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25"/>
              </a:spcBef>
            </a:pPr>
            <a:r>
              <a:rPr lang="pt-BR" spc="-50" dirty="0"/>
              <a:t>Processamento em tempo real</a:t>
            </a:r>
            <a:endParaRPr spc="-285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023D282-1D7A-547B-6531-EF72339181EF}"/>
              </a:ext>
            </a:extLst>
          </p:cNvPr>
          <p:cNvSpPr txBox="1"/>
          <p:nvPr/>
        </p:nvSpPr>
        <p:spPr>
          <a:xfrm>
            <a:off x="1182185" y="3575977"/>
            <a:ext cx="915062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Liberation Sans Narrow"/>
              </a:rPr>
              <a:t>A computação periférica permite o processamento em tempo real de dados de localização de veículos, possibilitando uma visão imediata e inteligência acionável. Esta capacidade aumenta a eficiência operacional e apoia a tomada de decisões atempadas na gestão dos transportes.</a:t>
            </a:r>
          </a:p>
        </p:txBody>
      </p:sp>
      <p:pic>
        <p:nvPicPr>
          <p:cNvPr id="19" name="object 2">
            <a:extLst>
              <a:ext uri="{FF2B5EF4-FFF2-40B4-BE49-F238E27FC236}">
                <a16:creationId xmlns:a16="http://schemas.microsoft.com/office/drawing/2014/main" id="{25238277-ED9D-FE09-BA29-C2E8003B04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5566" y="-6350"/>
            <a:ext cx="5875134" cy="10306050"/>
          </a:xfrm>
          <a:prstGeom prst="rect">
            <a:avLst/>
          </a:prstGeom>
        </p:spPr>
      </p:pic>
      <p:pic>
        <p:nvPicPr>
          <p:cNvPr id="20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20496" y="0"/>
            <a:ext cx="1460050" cy="22319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37259" y="-9360"/>
            <a:ext cx="1460050" cy="2231931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634276" y="8106477"/>
            <a:ext cx="1019175" cy="1016635"/>
            <a:chOff x="8634276" y="8106477"/>
            <a:chExt cx="1019175" cy="1016635"/>
          </a:xfrm>
        </p:grpSpPr>
        <p:sp>
          <p:nvSpPr>
            <p:cNvPr id="8" name="object 8"/>
            <p:cNvSpPr/>
            <p:nvPr/>
          </p:nvSpPr>
          <p:spPr>
            <a:xfrm>
              <a:off x="8643594" y="8115833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643635" y="8115836"/>
              <a:ext cx="1000125" cy="998219"/>
            </a:xfrm>
            <a:custGeom>
              <a:avLst/>
              <a:gdLst/>
              <a:ahLst/>
              <a:cxnLst/>
              <a:rect l="l" t="t" r="r" b="b"/>
              <a:pathLst>
                <a:path w="1000125" h="998220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ln w="18718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150350" y="1161455"/>
            <a:ext cx="7250430" cy="173957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9115">
              <a:lnSpc>
                <a:spcPct val="100000"/>
              </a:lnSpc>
              <a:spcBef>
                <a:spcPts val="125"/>
              </a:spcBef>
            </a:pPr>
            <a:r>
              <a:rPr lang="pt-BR" spc="-195" dirty="0"/>
              <a:t>Segurança dos dados</a:t>
            </a:r>
            <a:endParaRPr spc="-175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E6ADB82-CDE8-65BD-16AB-2FBA56B83051}"/>
              </a:ext>
            </a:extLst>
          </p:cNvPr>
          <p:cNvSpPr txBox="1"/>
          <p:nvPr/>
        </p:nvSpPr>
        <p:spPr>
          <a:xfrm>
            <a:off x="8007350" y="4524522"/>
            <a:ext cx="91506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latin typeface="Liberation Sans Narrow"/>
              </a:rPr>
              <a:t>Ao processar os dados mais perto da fonte, a computação periférica aumenta a segurança dos dados para o seguimento de veículos. Reduz o risco de violações de dados e de acesso não autorizado, garantindo a integridade e a confidencialidade das informações de localização</a:t>
            </a:r>
          </a:p>
        </p:txBody>
      </p:sp>
      <p:grpSp>
        <p:nvGrpSpPr>
          <p:cNvPr id="17" name="object 3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18" name="object 4"/>
            <p:cNvSpPr/>
            <p:nvPr/>
          </p:nvSpPr>
          <p:spPr>
            <a:xfrm>
              <a:off x="0" y="9223145"/>
              <a:ext cx="2191385" cy="1064260"/>
            </a:xfrm>
            <a:custGeom>
              <a:avLst/>
              <a:gdLst/>
              <a:ahLst/>
              <a:cxnLst/>
              <a:rect l="l" t="t" r="r" b="b"/>
              <a:pathLst>
                <a:path w="2191385" h="1064259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w="2191385" h="1064259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w="2191385" h="1064259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w="2191385" h="1064259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w="2191385" h="1064259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w="2191385" h="1064259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w="2191385" h="1064259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/>
            <p:cNvSpPr/>
            <p:nvPr/>
          </p:nvSpPr>
          <p:spPr>
            <a:xfrm>
              <a:off x="1182185" y="9899191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/>
            <p:cNvSpPr/>
            <p:nvPr/>
          </p:nvSpPr>
          <p:spPr>
            <a:xfrm>
              <a:off x="1182190" y="9899192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ln w="18719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838949" cy="7600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594</Words>
  <Application>Microsoft Office PowerPoint</Application>
  <PresentationFormat>Personalizar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Liberation Sans Narrow</vt:lpstr>
      <vt:lpstr>Trebuchet MS</vt:lpstr>
      <vt:lpstr>Office Theme</vt:lpstr>
      <vt:lpstr>Apresentação do PowerPoint</vt:lpstr>
      <vt:lpstr>Introdução</vt:lpstr>
      <vt:lpstr>O que seria computação de borda</vt:lpstr>
      <vt:lpstr>Tráfego urbano x Tráfego em universidades</vt:lpstr>
      <vt:lpstr>Benefícios da computação de borda para rastreamento de veículos</vt:lpstr>
      <vt:lpstr>Arquitetura para rastreamento de veículos com computação de borda</vt:lpstr>
      <vt:lpstr>Desafios para implementação da computação de borda para rastreamento de veículos</vt:lpstr>
      <vt:lpstr>Processamento em tempo real</vt:lpstr>
      <vt:lpstr>Segurança dos dados</vt:lpstr>
      <vt:lpstr>Escalabilidade e flexibilidade</vt:lpstr>
      <vt:lpstr>Resultados e problemas</vt:lpstr>
      <vt:lpstr>Custos considerados</vt:lpstr>
      <vt:lpstr>Edge Computing Use Cases in Vehicle Tracking</vt:lpstr>
      <vt:lpstr>Tendência para computação de borda</vt:lpstr>
      <vt:lpstr>Implementação da solução</vt:lpstr>
      <vt:lpstr>Estudo de caso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Hyago Silva</cp:lastModifiedBy>
  <cp:revision>1</cp:revision>
  <dcterms:created xsi:type="dcterms:W3CDTF">2024-05-29T12:43:17Z</dcterms:created>
  <dcterms:modified xsi:type="dcterms:W3CDTF">2024-05-29T13:41:43Z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2024-05-29T00:00:00Z</vt:filetime>
  </property>
  <property fmtid="{D5CDD505-2E9C-101B-9397-08002B2CF9AE}" pid="5" name="Producer">
    <vt:lpwstr>3-Heights(TM) PDF Security Shell 4.8.25.2 (http://www.pdf-tools.com)</vt:lpwstr>
  </property>
</Properties>
</file>